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>
      <p:cViewPr>
        <p:scale>
          <a:sx n="76" d="100"/>
          <a:sy n="76" d="100"/>
        </p:scale>
        <p:origin x="-2640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096871267400837E-2"/>
          <c:y val="0"/>
          <c:w val="0.96770928836426051"/>
          <c:h val="0.8560916676041231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Лист1!$A$5</c:f>
              <c:strCache>
                <c:ptCount val="1"/>
                <c:pt idx="0">
                  <c:v> 2022г.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Лист1!$B$3:$E$3</c:f>
              <c:strCache>
                <c:ptCount val="4"/>
                <c:pt idx="0">
                  <c:v>1 квартал</c:v>
                </c:pt>
                <c:pt idx="1">
                  <c:v>2 квартал</c:v>
                </c:pt>
                <c:pt idx="2">
                  <c:v>3 квартал</c:v>
                </c:pt>
                <c:pt idx="3">
                  <c:v>4 квартал</c:v>
                </c:pt>
              </c:strCache>
            </c:strRef>
          </c:cat>
          <c:val>
            <c:numRef>
              <c:f>Лист1!$B$5:$E$5</c:f>
              <c:numCache>
                <c:formatCode>General</c:formatCode>
                <c:ptCount val="4"/>
                <c:pt idx="0">
                  <c:v>8</c:v>
                </c:pt>
                <c:pt idx="1">
                  <c:v>7</c:v>
                </c:pt>
                <c:pt idx="2">
                  <c:v>1</c:v>
                </c:pt>
                <c:pt idx="3">
                  <c:v>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70141440"/>
        <c:axId val="70144384"/>
      </c:barChart>
      <c:catAx>
        <c:axId val="70141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0144384"/>
        <c:crosses val="autoZero"/>
        <c:auto val="1"/>
        <c:lblAlgn val="ctr"/>
        <c:lblOffset val="100"/>
        <c:noMultiLvlLbl val="0"/>
      </c:catAx>
      <c:valAx>
        <c:axId val="70144384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70141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5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6,5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45,5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29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Лист1!$A$1:$A$5</c:f>
              <c:strCache>
                <c:ptCount val="5"/>
                <c:pt idx="0">
                  <c:v>Государство, общество, политика</c:v>
                </c:pt>
                <c:pt idx="1">
                  <c:v>Социальная сфера</c:v>
                </c:pt>
                <c:pt idx="2">
                  <c:v>Экономика</c:v>
                </c:pt>
                <c:pt idx="3">
                  <c:v>Оборона, безопасность, законность</c:v>
                </c:pt>
                <c:pt idx="4">
                  <c:v>Жилищно-коммунальная сфера</c:v>
                </c:pt>
              </c:strCache>
            </c:strRef>
          </c:cat>
          <c:val>
            <c:numRef>
              <c:f>Лист1!$B$1:$B$5</c:f>
              <c:numCache>
                <c:formatCode>0.00</c:formatCode>
                <c:ptCount val="5"/>
                <c:pt idx="0" formatCode="General">
                  <c:v>5</c:v>
                </c:pt>
                <c:pt idx="1">
                  <c:v>30</c:v>
                </c:pt>
                <c:pt idx="2" formatCode="General">
                  <c:v>0</c:v>
                </c:pt>
                <c:pt idx="3" formatCode="General">
                  <c:v>20</c:v>
                </c:pt>
                <c:pt idx="4" formatCode="General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0.73913</cdr:x>
      <cdr:y>0.33291</cdr:y>
    </cdr:from>
    <cdr:to>
      <cdr:x>0.92174</cdr:x>
      <cdr:y>0.42254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20680" y="1872208"/>
          <a:ext cx="151216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2995" y="2458631"/>
            <a:ext cx="8283230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ИНФОРМАЦИЯ О РАБОТЕ 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ОБРАЩЕНИЯМИ ГРАЖДАН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МУНИЦИПАЛЬНОГО </a:t>
            </a:r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ОБРАЗОВАНИЯ –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КАЛИНИНСКОЕ</a:t>
            </a:r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СЕЛЬСКОЕ ПОСЕЛЕНИЕ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УХОЛОВСКОГО </a:t>
            </a:r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МУНИЦИПАЛЬНОГО РАЙОНА</a:t>
            </a:r>
          </a:p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20</a:t>
            </a:r>
            <a:r>
              <a:rPr lang="en-US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ГОД</a:t>
            </a:r>
            <a:endParaRPr lang="ru-RU" sz="3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875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98003" y="116631"/>
            <a:ext cx="744671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Обращения граждан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поступившие</a:t>
            </a:r>
          </a:p>
          <a:p>
            <a:pPr algn="ctr"/>
            <a:r>
              <a:rPr lang="ru-RU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органы местного самоуправления муниципального образования – </a:t>
            </a:r>
            <a:b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Калининское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сельское поселение </a:t>
            </a:r>
            <a:r>
              <a:rPr lang="ru-RU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Ухоловского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муниципального района</a:t>
            </a:r>
          </a:p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Рязанской области в 2022 году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730939"/>
              </p:ext>
            </p:extLst>
          </p:nvPr>
        </p:nvGraphicFramePr>
        <p:xfrm>
          <a:off x="1403648" y="1916832"/>
          <a:ext cx="7051470" cy="461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4755"/>
                <a:gridCol w="3306715"/>
              </a:tblGrid>
              <a:tr h="358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8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2г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45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Администрации Президента Российской Федерации</a:t>
                      </a:r>
                      <a:endParaRPr lang="ru-RU" sz="1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9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Аппарата Правительства и министерств Рязанской области</a:t>
                      </a:r>
                      <a:endParaRPr lang="ru-RU" sz="1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9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администрации </a:t>
                      </a: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 </a:t>
                      </a:r>
                      <a:r>
                        <a:rPr lang="ru-RU" sz="1600" b="1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администрацию</a:t>
                      </a:r>
                      <a:r>
                        <a:rPr lang="ru-RU" sz="1600" b="1" baseline="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поселения</a:t>
                      </a:r>
                      <a:endParaRPr lang="ru-RU" sz="1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45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администрацию поселения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заявителей</a:t>
                      </a:r>
                      <a:endParaRPr lang="ru-RU" sz="1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9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78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4624"/>
            <a:ext cx="820789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Динамика поступления обращений граждан</a:t>
            </a:r>
            <a:b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органы местного самоуправления муниципального образования – </a:t>
            </a:r>
            <a:b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Калининское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сельское поселение </a:t>
            </a:r>
            <a:r>
              <a:rPr lang="ru-RU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Ухоловского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муниципального района Рязанской области за 2022 год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8396075"/>
              </p:ext>
            </p:extLst>
          </p:nvPr>
        </p:nvGraphicFramePr>
        <p:xfrm>
          <a:off x="110537" y="1268760"/>
          <a:ext cx="8709936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092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44624"/>
            <a:ext cx="852622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Вопросы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содержащиеся в обращениях граждан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endParaRPr lang="ru-RU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поступившие в органы местного самоуправления муниципального образования – </a:t>
            </a:r>
          </a:p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Калининское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сельское поселение </a:t>
            </a:r>
            <a:r>
              <a:rPr lang="ru-RU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Ухоловского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муниципального района Рязанской области по тематическим разделам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461523"/>
              </p:ext>
            </p:extLst>
          </p:nvPr>
        </p:nvGraphicFramePr>
        <p:xfrm>
          <a:off x="1403648" y="1484784"/>
          <a:ext cx="5616624" cy="5042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/>
                <a:gridCol w="902790"/>
                <a:gridCol w="2769618"/>
              </a:tblGrid>
              <a:tr h="871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Тематические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разделы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</a:t>
                      </a: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от общего количества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поступивших вопросов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Государство, общество, политика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сфера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0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Оборона, безопасность,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законность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сфера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6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44624"/>
            <a:ext cx="852622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Вопросы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содержащиеся в обращениях граждан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endParaRPr lang="ru-RU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поступившие в органы местного самоуправления муниципального образования – </a:t>
            </a:r>
          </a:p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Калининское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сельское поселение </a:t>
            </a:r>
            <a:r>
              <a:rPr lang="ru-RU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Ухоловского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муниципального района Рязанской области по тематическим разделам в  2022 году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0821391"/>
              </p:ext>
            </p:extLst>
          </p:nvPr>
        </p:nvGraphicFramePr>
        <p:xfrm>
          <a:off x="179512" y="1484784"/>
          <a:ext cx="8280920" cy="5623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519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170</Words>
  <Application>Microsoft Office PowerPoint</Application>
  <PresentationFormat>Экран (4:3)</PresentationFormat>
  <Paragraphs>70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mihrayadm_2</dc:creator>
  <cp:lastModifiedBy>Калининское СП - пк</cp:lastModifiedBy>
  <cp:revision>59</cp:revision>
  <cp:lastPrinted>2020-01-28T13:03:48Z</cp:lastPrinted>
  <dcterms:created xsi:type="dcterms:W3CDTF">2019-06-06T09:04:50Z</dcterms:created>
  <dcterms:modified xsi:type="dcterms:W3CDTF">2024-06-25T08:18:21Z</dcterms:modified>
</cp:coreProperties>
</file>